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5" r:id="rId10"/>
    <p:sldId id="264"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BB8953-1B41-4D8D-A13A-AB6DFFD9D3ED}">
          <p14:sldIdLst>
            <p14:sldId id="256"/>
            <p14:sldId id="257"/>
            <p14:sldId id="258"/>
            <p14:sldId id="259"/>
            <p14:sldId id="260"/>
          </p14:sldIdLst>
        </p14:section>
        <p14:section name="Untitled Section" id="{80A9F305-FB13-491D-B5F2-6551AEEFF832}">
          <p14:sldIdLst>
            <p14:sldId id="261"/>
            <p14:sldId id="262"/>
            <p14:sldId id="263"/>
            <p14:sldId id="265"/>
            <p14:sldId id="264"/>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32" autoAdjust="0"/>
    <p:restoredTop sz="94660"/>
  </p:normalViewPr>
  <p:slideViewPr>
    <p:cSldViewPr snapToGrid="0">
      <p:cViewPr varScale="1">
        <p:scale>
          <a:sx n="86" d="100"/>
          <a:sy n="86" d="100"/>
        </p:scale>
        <p:origin x="62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84E713-5DCA-4FE1-8873-0B5A56372B22}" type="datetimeFigureOut">
              <a:rPr lang="en-IN" smtClean="0"/>
              <a:t>22-06-19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03256-5A87-4E60-94C3-C3EB58F64C0C}" type="slidenum">
              <a:rPr lang="en-IN" smtClean="0"/>
              <a:t>‹#›</a:t>
            </a:fld>
            <a:endParaRPr lang="en-IN"/>
          </a:p>
        </p:txBody>
      </p:sp>
    </p:spTree>
    <p:extLst>
      <p:ext uri="{BB962C8B-B14F-4D97-AF65-F5344CB8AC3E}">
        <p14:creationId xmlns:p14="http://schemas.microsoft.com/office/powerpoint/2010/main" val="3663108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6/22/2019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6/22/2019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6/22/2019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6/22/2019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6/22/2019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6/22/2019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6/22/2019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6/22/2019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6/22/2019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6/22/2019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6/22/2019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ommons.wikimedia.org/wiki/File:LDR-gs-2012.jpg" TargetMode="External"/><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66B77-072B-4E73-8D42-B7D16EC6A942}"/>
              </a:ext>
            </a:extLst>
          </p:cNvPr>
          <p:cNvSpPr>
            <a:spLocks noGrp="1"/>
          </p:cNvSpPr>
          <p:nvPr>
            <p:ph type="ctrTitle"/>
          </p:nvPr>
        </p:nvSpPr>
        <p:spPr>
          <a:xfrm>
            <a:off x="1376897" y="630315"/>
            <a:ext cx="8825658" cy="1356803"/>
          </a:xfrm>
        </p:spPr>
        <p:txBody>
          <a:bodyPr/>
          <a:lstStyle/>
          <a:p>
            <a:pPr algn="ctr"/>
            <a:r>
              <a:rPr lang="en-US" sz="4000" i="1" dirty="0"/>
              <a:t>Green House Monitoring &amp; Control System</a:t>
            </a:r>
            <a:endParaRPr lang="en-IN" sz="4000" i="1" dirty="0"/>
          </a:p>
        </p:txBody>
      </p:sp>
      <p:sp>
        <p:nvSpPr>
          <p:cNvPr id="3" name="Subtitle 2">
            <a:extLst>
              <a:ext uri="{FF2B5EF4-FFF2-40B4-BE49-F238E27FC236}">
                <a16:creationId xmlns:a16="http://schemas.microsoft.com/office/drawing/2014/main" id="{D65C338E-04C4-4AE5-8544-4246A0B67D22}"/>
              </a:ext>
            </a:extLst>
          </p:cNvPr>
          <p:cNvSpPr>
            <a:spLocks noGrp="1"/>
          </p:cNvSpPr>
          <p:nvPr>
            <p:ph type="subTitle" idx="1"/>
          </p:nvPr>
        </p:nvSpPr>
        <p:spPr>
          <a:xfrm>
            <a:off x="6730132" y="1556408"/>
            <a:ext cx="3150715" cy="671887"/>
          </a:xfrm>
        </p:spPr>
        <p:txBody>
          <a:bodyPr/>
          <a:lstStyle/>
          <a:p>
            <a:pPr algn="r"/>
            <a:r>
              <a:rPr lang="en-US" i="1" dirty="0"/>
              <a:t>using IBM Watson</a:t>
            </a:r>
            <a:endParaRPr lang="en-IN" i="1" dirty="0"/>
          </a:p>
        </p:txBody>
      </p:sp>
      <p:pic>
        <p:nvPicPr>
          <p:cNvPr id="8" name="Picture 7">
            <a:extLst>
              <a:ext uri="{FF2B5EF4-FFF2-40B4-BE49-F238E27FC236}">
                <a16:creationId xmlns:a16="http://schemas.microsoft.com/office/drawing/2014/main" id="{0FE87E33-484C-450C-9E4F-F233F296B4F0}"/>
              </a:ext>
            </a:extLst>
          </p:cNvPr>
          <p:cNvPicPr>
            <a:picLocks noChangeAspect="1"/>
          </p:cNvPicPr>
          <p:nvPr/>
        </p:nvPicPr>
        <p:blipFill>
          <a:blip r:embed="rId2"/>
          <a:stretch>
            <a:fillRect/>
          </a:stretch>
        </p:blipFill>
        <p:spPr>
          <a:xfrm>
            <a:off x="3778930" y="2423605"/>
            <a:ext cx="4894554" cy="3491144"/>
          </a:xfrm>
          <a:prstGeom prst="rect">
            <a:avLst/>
          </a:prstGeom>
        </p:spPr>
      </p:pic>
    </p:spTree>
    <p:extLst>
      <p:ext uri="{BB962C8B-B14F-4D97-AF65-F5344CB8AC3E}">
        <p14:creationId xmlns:p14="http://schemas.microsoft.com/office/powerpoint/2010/main" val="1235301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B0A4E-A4E1-479C-B77E-C015AFA0E7E1}"/>
              </a:ext>
            </a:extLst>
          </p:cNvPr>
          <p:cNvSpPr>
            <a:spLocks noGrp="1"/>
          </p:cNvSpPr>
          <p:nvPr>
            <p:ph type="title"/>
          </p:nvPr>
        </p:nvSpPr>
        <p:spPr/>
        <p:txBody>
          <a:bodyPr/>
          <a:lstStyle/>
          <a:p>
            <a:pPr algn="ctr"/>
            <a:r>
              <a:rPr lang="en-IN" sz="4000" dirty="0" err="1">
                <a:solidFill>
                  <a:schemeClr val="accent3">
                    <a:lumMod val="60000"/>
                    <a:lumOff val="40000"/>
                  </a:schemeClr>
                </a:solidFill>
                <a:latin typeface="Bahnschrift SemiLight Condensed" panose="020B0502040204020203" pitchFamily="34" charset="0"/>
              </a:rPr>
              <a:t>Benifits</a:t>
            </a:r>
            <a:r>
              <a:rPr lang="en-IN" sz="4000" dirty="0">
                <a:solidFill>
                  <a:schemeClr val="accent3">
                    <a:lumMod val="60000"/>
                    <a:lumOff val="40000"/>
                  </a:schemeClr>
                </a:solidFill>
                <a:latin typeface="Bahnschrift SemiLight Condensed" panose="020B0502040204020203" pitchFamily="34" charset="0"/>
              </a:rPr>
              <a:t>  of Green House Monitoring</a:t>
            </a:r>
          </a:p>
        </p:txBody>
      </p:sp>
      <p:sp>
        <p:nvSpPr>
          <p:cNvPr id="3" name="Content Placeholder 2">
            <a:extLst>
              <a:ext uri="{FF2B5EF4-FFF2-40B4-BE49-F238E27FC236}">
                <a16:creationId xmlns:a16="http://schemas.microsoft.com/office/drawing/2014/main" id="{827D7175-7A0B-45B8-8F5D-49D8DA4F542B}"/>
              </a:ext>
            </a:extLst>
          </p:cNvPr>
          <p:cNvSpPr>
            <a:spLocks noGrp="1"/>
          </p:cNvSpPr>
          <p:nvPr>
            <p:ph idx="1"/>
          </p:nvPr>
        </p:nvSpPr>
        <p:spPr>
          <a:xfrm>
            <a:off x="2476871" y="1384917"/>
            <a:ext cx="5770484" cy="4660775"/>
          </a:xfrm>
        </p:spPr>
        <p:txBody>
          <a:bodyPr>
            <a:normAutofit/>
          </a:bodyPr>
          <a:lstStyle/>
          <a:p>
            <a:r>
              <a:rPr lang="en-IN" sz="4000" dirty="0">
                <a:latin typeface="Bahnschrift SemiLight Condensed" panose="020B0502040204020203" pitchFamily="34" charset="0"/>
              </a:rPr>
              <a:t>Maximize Revenue and Profits</a:t>
            </a:r>
          </a:p>
          <a:p>
            <a:r>
              <a:rPr lang="en-IN" sz="4000" dirty="0">
                <a:latin typeface="Bahnschrift SemiLight Condensed" panose="020B0502040204020203" pitchFamily="34" charset="0"/>
              </a:rPr>
              <a:t>Save Time and Resources</a:t>
            </a:r>
          </a:p>
          <a:p>
            <a:r>
              <a:rPr lang="en-IN" sz="4000" dirty="0">
                <a:latin typeface="Bahnschrift SemiLight Condensed" panose="020B0502040204020203" pitchFamily="34" charset="0"/>
              </a:rPr>
              <a:t>Protects Yields</a:t>
            </a:r>
          </a:p>
          <a:p>
            <a:r>
              <a:rPr lang="en-IN" sz="4000" dirty="0">
                <a:latin typeface="Bahnschrift SemiLight Condensed" panose="020B0502040204020203" pitchFamily="34" charset="0"/>
              </a:rPr>
              <a:t>Low Cost &amp;Easy Installation</a:t>
            </a:r>
          </a:p>
          <a:p>
            <a:r>
              <a:rPr lang="en-IN" sz="4000" dirty="0">
                <a:latin typeface="Bahnschrift SemiLight Condensed" panose="020B0502040204020203" pitchFamily="34" charset="0"/>
              </a:rPr>
              <a:t>Monitor Anywhere , Anytime</a:t>
            </a:r>
          </a:p>
          <a:p>
            <a:r>
              <a:rPr lang="en-IN" sz="4000" dirty="0">
                <a:latin typeface="Bahnschrift SemiLight Condensed" panose="020B0502040204020203" pitchFamily="34" charset="0"/>
              </a:rPr>
              <a:t>Easy user interface </a:t>
            </a:r>
          </a:p>
        </p:txBody>
      </p:sp>
    </p:spTree>
    <p:extLst>
      <p:ext uri="{BB962C8B-B14F-4D97-AF65-F5344CB8AC3E}">
        <p14:creationId xmlns:p14="http://schemas.microsoft.com/office/powerpoint/2010/main" val="4151379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61373B-99CD-443C-A309-DA74AF6D11F3}"/>
              </a:ext>
            </a:extLst>
          </p:cNvPr>
          <p:cNvSpPr>
            <a:spLocks noGrp="1"/>
          </p:cNvSpPr>
          <p:nvPr>
            <p:ph type="title"/>
          </p:nvPr>
        </p:nvSpPr>
        <p:spPr>
          <a:xfrm>
            <a:off x="1329691" y="2299317"/>
            <a:ext cx="9404723" cy="1589102"/>
          </a:xfrm>
        </p:spPr>
        <p:txBody>
          <a:bodyPr/>
          <a:lstStyle/>
          <a:p>
            <a:pPr algn="ctr"/>
            <a:r>
              <a:rPr lang="en-IN" sz="9600" dirty="0"/>
              <a:t>THANK YOU!</a:t>
            </a:r>
          </a:p>
        </p:txBody>
      </p:sp>
    </p:spTree>
    <p:extLst>
      <p:ext uri="{BB962C8B-B14F-4D97-AF65-F5344CB8AC3E}">
        <p14:creationId xmlns:p14="http://schemas.microsoft.com/office/powerpoint/2010/main" val="961375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1886C-F881-4CA1-8577-93D1454999DC}"/>
              </a:ext>
            </a:extLst>
          </p:cNvPr>
          <p:cNvSpPr>
            <a:spLocks noGrp="1"/>
          </p:cNvSpPr>
          <p:nvPr>
            <p:ph type="title"/>
          </p:nvPr>
        </p:nvSpPr>
        <p:spPr/>
        <p:txBody>
          <a:bodyPr/>
          <a:lstStyle/>
          <a:p>
            <a:pPr algn="ctr"/>
            <a:r>
              <a:rPr lang="en-IN" sz="5400" dirty="0">
                <a:latin typeface="Bahnschrift SemiLight Condensed" panose="020B0502040204020203" pitchFamily="34" charset="0"/>
              </a:rPr>
              <a:t>What is Greenhouse Monitoring?</a:t>
            </a:r>
          </a:p>
        </p:txBody>
      </p:sp>
      <p:sp>
        <p:nvSpPr>
          <p:cNvPr id="3" name="Content Placeholder 2">
            <a:extLst>
              <a:ext uri="{FF2B5EF4-FFF2-40B4-BE49-F238E27FC236}">
                <a16:creationId xmlns:a16="http://schemas.microsoft.com/office/drawing/2014/main" id="{539A1F00-DE05-47DE-BF50-97346FDFD358}"/>
              </a:ext>
            </a:extLst>
          </p:cNvPr>
          <p:cNvSpPr>
            <a:spLocks noGrp="1"/>
          </p:cNvSpPr>
          <p:nvPr>
            <p:ph idx="1"/>
          </p:nvPr>
        </p:nvSpPr>
        <p:spPr>
          <a:xfrm>
            <a:off x="810349" y="1937509"/>
            <a:ext cx="8946541" cy="2678880"/>
          </a:xfrm>
        </p:spPr>
        <p:txBody>
          <a:bodyPr>
            <a:noAutofit/>
          </a:bodyPr>
          <a:lstStyle/>
          <a:p>
            <a:pPr marL="0" indent="0">
              <a:buNone/>
            </a:pPr>
            <a:r>
              <a:rPr lang="en-US" sz="3200" b="1" dirty="0">
                <a:latin typeface="Bahnschrift SemiLight Condensed" panose="020B0502040204020203" pitchFamily="34" charset="0"/>
              </a:rPr>
              <a:t>Greenhouses</a:t>
            </a:r>
            <a:r>
              <a:rPr lang="en-US" sz="3200" dirty="0">
                <a:latin typeface="Bahnschrift SemiLight Condensed" panose="020B0502040204020203" pitchFamily="34" charset="0"/>
              </a:rPr>
              <a:t> require the proper environmental conditions for optimal plant growth and health. Crops can be lost if the mixture of temperature, humidity, and light are incorrect. </a:t>
            </a:r>
            <a:r>
              <a:rPr lang="en-US" sz="3200" dirty="0" err="1">
                <a:latin typeface="Bahnschrift SemiLight Condensed" panose="020B0502040204020203" pitchFamily="34" charset="0"/>
              </a:rPr>
              <a:t>Monnit</a:t>
            </a:r>
            <a:r>
              <a:rPr lang="en-US" sz="3200" dirty="0">
                <a:latin typeface="Bahnschrift SemiLight Condensed" panose="020B0502040204020203" pitchFamily="34" charset="0"/>
              </a:rPr>
              <a:t> wireless sensors help farmers oversee and maintain the proper mix of atmospheric conditions. </a:t>
            </a:r>
            <a:endParaRPr lang="en-IN" sz="3200" dirty="0">
              <a:latin typeface="Bahnschrift SemiLight Condensed" panose="020B0502040204020203" pitchFamily="34" charset="0"/>
            </a:endParaRPr>
          </a:p>
        </p:txBody>
      </p:sp>
    </p:spTree>
    <p:extLst>
      <p:ext uri="{BB962C8B-B14F-4D97-AF65-F5344CB8AC3E}">
        <p14:creationId xmlns:p14="http://schemas.microsoft.com/office/powerpoint/2010/main" val="1926385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CB8570-2597-447D-BC2F-681769F8F015}"/>
              </a:ext>
            </a:extLst>
          </p:cNvPr>
          <p:cNvPicPr>
            <a:picLocks noChangeAspect="1"/>
          </p:cNvPicPr>
          <p:nvPr/>
        </p:nvPicPr>
        <p:blipFill>
          <a:blip r:embed="rId2"/>
          <a:stretch>
            <a:fillRect/>
          </a:stretch>
        </p:blipFill>
        <p:spPr>
          <a:xfrm>
            <a:off x="494518" y="1961966"/>
            <a:ext cx="11202963" cy="4648606"/>
          </a:xfrm>
          <a:prstGeom prst="rect">
            <a:avLst/>
          </a:prstGeom>
        </p:spPr>
      </p:pic>
      <p:graphicFrame>
        <p:nvGraphicFramePr>
          <p:cNvPr id="4" name="Table 3">
            <a:extLst>
              <a:ext uri="{FF2B5EF4-FFF2-40B4-BE49-F238E27FC236}">
                <a16:creationId xmlns:a16="http://schemas.microsoft.com/office/drawing/2014/main" id="{7CE3A406-A3F2-40DE-B574-C5EE35BFDAC4}"/>
              </a:ext>
            </a:extLst>
          </p:cNvPr>
          <p:cNvGraphicFramePr>
            <a:graphicFrameLocks noGrp="1"/>
          </p:cNvGraphicFramePr>
          <p:nvPr>
            <p:extLst>
              <p:ext uri="{D42A27DB-BD31-4B8C-83A1-F6EECF244321}">
                <p14:modId xmlns:p14="http://schemas.microsoft.com/office/powerpoint/2010/main" val="1627691348"/>
              </p:ext>
            </p:extLst>
          </p:nvPr>
        </p:nvGraphicFramePr>
        <p:xfrm>
          <a:off x="2032000" y="905522"/>
          <a:ext cx="6854548" cy="365760"/>
        </p:xfrm>
        <a:graphic>
          <a:graphicData uri="http://schemas.openxmlformats.org/drawingml/2006/table">
            <a:tbl>
              <a:tblPr firstRow="1" bandRow="1">
                <a:tableStyleId>{00A15C55-8517-42AA-B614-E9B94910E393}</a:tableStyleId>
              </a:tblPr>
              <a:tblGrid>
                <a:gridCol w="6854548">
                  <a:extLst>
                    <a:ext uri="{9D8B030D-6E8A-4147-A177-3AD203B41FA5}">
                      <a16:colId xmlns:a16="http://schemas.microsoft.com/office/drawing/2014/main" val="1612730083"/>
                    </a:ext>
                  </a:extLst>
                </a:gridCol>
              </a:tblGrid>
              <a:tr h="184984">
                <a:tc>
                  <a:txBody>
                    <a:bodyPr/>
                    <a:lstStyle/>
                    <a:p>
                      <a:r>
                        <a:rPr lang="en-IN" dirty="0"/>
                        <a:t>Components of Green House Monitoring  &amp; Control System</a:t>
                      </a:r>
                    </a:p>
                  </a:txBody>
                  <a:tcPr/>
                </a:tc>
                <a:extLst>
                  <a:ext uri="{0D108BD9-81ED-4DB2-BD59-A6C34878D82A}">
                    <a16:rowId xmlns:a16="http://schemas.microsoft.com/office/drawing/2014/main" val="2494660391"/>
                  </a:ext>
                </a:extLst>
              </a:tr>
            </a:tbl>
          </a:graphicData>
        </a:graphic>
      </p:graphicFrame>
    </p:spTree>
    <p:extLst>
      <p:ext uri="{BB962C8B-B14F-4D97-AF65-F5344CB8AC3E}">
        <p14:creationId xmlns:p14="http://schemas.microsoft.com/office/powerpoint/2010/main" val="2839269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405FD-912C-4781-9EF3-39FDBEA0D0BE}"/>
              </a:ext>
            </a:extLst>
          </p:cNvPr>
          <p:cNvSpPr>
            <a:spLocks noGrp="1"/>
          </p:cNvSpPr>
          <p:nvPr>
            <p:ph type="title"/>
          </p:nvPr>
        </p:nvSpPr>
        <p:spPr>
          <a:xfrm>
            <a:off x="646111" y="452718"/>
            <a:ext cx="9404723" cy="763523"/>
          </a:xfrm>
        </p:spPr>
        <p:txBody>
          <a:bodyPr/>
          <a:lstStyle/>
          <a:p>
            <a:pPr algn="ctr"/>
            <a:r>
              <a:rPr lang="en-IN" sz="4000" dirty="0">
                <a:solidFill>
                  <a:schemeClr val="accent3">
                    <a:lumMod val="60000"/>
                    <a:lumOff val="40000"/>
                  </a:schemeClr>
                </a:solidFill>
              </a:rPr>
              <a:t>NODE MCU</a:t>
            </a:r>
          </a:p>
        </p:txBody>
      </p:sp>
      <p:sp>
        <p:nvSpPr>
          <p:cNvPr id="3" name="Content Placeholder 2">
            <a:extLst>
              <a:ext uri="{FF2B5EF4-FFF2-40B4-BE49-F238E27FC236}">
                <a16:creationId xmlns:a16="http://schemas.microsoft.com/office/drawing/2014/main" id="{0AC7938C-5A48-4A0E-945A-A7CE0981F96B}"/>
              </a:ext>
            </a:extLst>
          </p:cNvPr>
          <p:cNvSpPr>
            <a:spLocks noGrp="1"/>
          </p:cNvSpPr>
          <p:nvPr>
            <p:ph idx="1"/>
          </p:nvPr>
        </p:nvSpPr>
        <p:spPr>
          <a:xfrm>
            <a:off x="337352" y="1340528"/>
            <a:ext cx="8780015" cy="4907871"/>
          </a:xfrm>
        </p:spPr>
        <p:txBody>
          <a:bodyPr>
            <a:normAutofit/>
          </a:bodyPr>
          <a:lstStyle/>
          <a:p>
            <a:r>
              <a:rPr lang="en-US" dirty="0">
                <a:latin typeface="Bahnschrift SemiLight Condensed" panose="020B0502040204020203" pitchFamily="34" charset="0"/>
              </a:rPr>
              <a:t>The term </a:t>
            </a:r>
            <a:r>
              <a:rPr lang="en-US" dirty="0" err="1">
                <a:latin typeface="Bahnschrift SemiLight Condensed" panose="020B0502040204020203" pitchFamily="34" charset="0"/>
              </a:rPr>
              <a:t>NodeMCU</a:t>
            </a:r>
            <a:r>
              <a:rPr lang="en-US" dirty="0">
                <a:latin typeface="Bahnschrift SemiLight Condensed" panose="020B0502040204020203" pitchFamily="34" charset="0"/>
              </a:rPr>
              <a:t> usually refers to the firmware, while the board is called Devkit.</a:t>
            </a:r>
          </a:p>
          <a:p>
            <a:r>
              <a:rPr lang="en-US" dirty="0">
                <a:latin typeface="Bahnschrift SemiLight Condensed" panose="020B0502040204020203" pitchFamily="34" charset="0"/>
              </a:rPr>
              <a:t>Node MCU Devkit 1.0 consists of an ESP-12E on a board, which facilitates its use.</a:t>
            </a:r>
          </a:p>
          <a:p>
            <a:r>
              <a:rPr lang="en-US" dirty="0">
                <a:latin typeface="Bahnschrift SemiLight Condensed" panose="020B0502040204020203" pitchFamily="34" charset="0"/>
              </a:rPr>
              <a:t>It also has a voltage regulator, a USB interface</a:t>
            </a:r>
          </a:p>
          <a:p>
            <a:r>
              <a:rPr lang="en-US" dirty="0">
                <a:latin typeface="Bahnschrift SemiLight Condensed" panose="020B0502040204020203" pitchFamily="34" charset="0"/>
              </a:rPr>
              <a:t>The ESP-12E is a board created by AI-THINKER, which consists of an ESP8266EX inside the metal cover.</a:t>
            </a:r>
          </a:p>
          <a:p>
            <a:r>
              <a:rPr lang="en-US" dirty="0">
                <a:latin typeface="Bahnschrift SemiLight Condensed" panose="020B0502040204020203" pitchFamily="34" charset="0"/>
              </a:rPr>
              <a:t>Made by </a:t>
            </a:r>
            <a:r>
              <a:rPr lang="en-US" dirty="0" err="1">
                <a:latin typeface="Bahnschrift SemiLight Condensed" panose="020B0502040204020203" pitchFamily="34" charset="0"/>
              </a:rPr>
              <a:t>Espressif</a:t>
            </a:r>
            <a:r>
              <a:rPr lang="en-US" dirty="0">
                <a:latin typeface="Bahnschrift SemiLight Condensed" panose="020B0502040204020203" pitchFamily="34" charset="0"/>
              </a:rPr>
              <a:t>, this microchip has integrated </a:t>
            </a:r>
            <a:r>
              <a:rPr lang="en-US" dirty="0" err="1">
                <a:latin typeface="Bahnschrift SemiLight Condensed" panose="020B0502040204020203" pitchFamily="34" charset="0"/>
              </a:rPr>
              <a:t>WiFi</a:t>
            </a:r>
            <a:r>
              <a:rPr lang="en-US" dirty="0">
                <a:latin typeface="Bahnschrift SemiLight Condensed" panose="020B0502040204020203" pitchFamily="34" charset="0"/>
              </a:rPr>
              <a:t> and low-power consumption.</a:t>
            </a:r>
          </a:p>
          <a:p>
            <a:r>
              <a:rPr lang="en-US" dirty="0">
                <a:latin typeface="Bahnschrift SemiLight Condensed" panose="020B0502040204020203" pitchFamily="34" charset="0"/>
              </a:rPr>
              <a:t>Processor RISC </a:t>
            </a:r>
            <a:r>
              <a:rPr lang="en-US" dirty="0" err="1">
                <a:latin typeface="Bahnschrift SemiLight Condensed" panose="020B0502040204020203" pitchFamily="34" charset="0"/>
              </a:rPr>
              <a:t>Tensilica</a:t>
            </a:r>
            <a:r>
              <a:rPr lang="en-US" dirty="0">
                <a:latin typeface="Bahnschrift SemiLight Condensed" panose="020B0502040204020203" pitchFamily="34" charset="0"/>
              </a:rPr>
              <a:t> L 106 32bit with a maximum clock of 160 MHz</a:t>
            </a:r>
          </a:p>
          <a:p>
            <a:r>
              <a:rPr lang="en-US" dirty="0">
                <a:latin typeface="Bahnschrift SemiLight Condensed" panose="020B0502040204020203" pitchFamily="34" charset="0"/>
              </a:rPr>
              <a:t>The ESP8266 is a 3.3V microcontroller, so its I/O operates at 3.3V </a:t>
            </a:r>
            <a:br>
              <a:rPr lang="en-US" dirty="0">
                <a:latin typeface="Bahnschrift SemiLight Condensed" panose="020B0502040204020203" pitchFamily="34" charset="0"/>
              </a:rPr>
            </a:br>
            <a:endParaRPr lang="en-IN" dirty="0">
              <a:latin typeface="Bahnschrift SemiLight Condensed" panose="020B0502040204020203" pitchFamily="34" charset="0"/>
            </a:endParaRPr>
          </a:p>
        </p:txBody>
      </p:sp>
      <p:pic>
        <p:nvPicPr>
          <p:cNvPr id="7" name="Picture 6">
            <a:extLst>
              <a:ext uri="{FF2B5EF4-FFF2-40B4-BE49-F238E27FC236}">
                <a16:creationId xmlns:a16="http://schemas.microsoft.com/office/drawing/2014/main" id="{AAE6C57E-2AF9-482A-B0AC-D267C1000A47}"/>
              </a:ext>
            </a:extLst>
          </p:cNvPr>
          <p:cNvPicPr>
            <a:picLocks noChangeAspect="1"/>
          </p:cNvPicPr>
          <p:nvPr/>
        </p:nvPicPr>
        <p:blipFill>
          <a:blip r:embed="rId2"/>
          <a:stretch>
            <a:fillRect/>
          </a:stretch>
        </p:blipFill>
        <p:spPr>
          <a:xfrm>
            <a:off x="8753383" y="1047566"/>
            <a:ext cx="3222594" cy="5131292"/>
          </a:xfrm>
          <a:prstGeom prst="rect">
            <a:avLst/>
          </a:prstGeom>
        </p:spPr>
      </p:pic>
    </p:spTree>
    <p:extLst>
      <p:ext uri="{BB962C8B-B14F-4D97-AF65-F5344CB8AC3E}">
        <p14:creationId xmlns:p14="http://schemas.microsoft.com/office/powerpoint/2010/main" val="3555416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424C-9909-48E1-9570-3BAFA2500616}"/>
              </a:ext>
            </a:extLst>
          </p:cNvPr>
          <p:cNvSpPr>
            <a:spLocks noGrp="1"/>
          </p:cNvSpPr>
          <p:nvPr>
            <p:ph type="title"/>
          </p:nvPr>
        </p:nvSpPr>
        <p:spPr>
          <a:xfrm>
            <a:off x="646111" y="452718"/>
            <a:ext cx="9404723" cy="967709"/>
          </a:xfrm>
        </p:spPr>
        <p:txBody>
          <a:bodyPr/>
          <a:lstStyle/>
          <a:p>
            <a:pPr algn="ctr"/>
            <a:r>
              <a:rPr lang="en-IN" sz="4000" dirty="0">
                <a:solidFill>
                  <a:schemeClr val="accent3">
                    <a:lumMod val="60000"/>
                    <a:lumOff val="40000"/>
                  </a:schemeClr>
                </a:solidFill>
              </a:rPr>
              <a:t>Light Dependent Resistor(LDR</a:t>
            </a:r>
            <a:r>
              <a:rPr lang="en-IN" dirty="0">
                <a:solidFill>
                  <a:schemeClr val="accent3">
                    <a:lumMod val="60000"/>
                    <a:lumOff val="40000"/>
                  </a:schemeClr>
                </a:solidFill>
              </a:rPr>
              <a:t>)</a:t>
            </a:r>
          </a:p>
        </p:txBody>
      </p:sp>
      <p:sp>
        <p:nvSpPr>
          <p:cNvPr id="3" name="Content Placeholder 2">
            <a:extLst>
              <a:ext uri="{FF2B5EF4-FFF2-40B4-BE49-F238E27FC236}">
                <a16:creationId xmlns:a16="http://schemas.microsoft.com/office/drawing/2014/main" id="{295E65E1-EABB-4472-941C-E182BD79B464}"/>
              </a:ext>
            </a:extLst>
          </p:cNvPr>
          <p:cNvSpPr>
            <a:spLocks noGrp="1"/>
          </p:cNvSpPr>
          <p:nvPr>
            <p:ph idx="1"/>
          </p:nvPr>
        </p:nvSpPr>
        <p:spPr>
          <a:xfrm>
            <a:off x="277688" y="1793290"/>
            <a:ext cx="10659601" cy="2734323"/>
          </a:xfrm>
        </p:spPr>
        <p:txBody>
          <a:bodyPr>
            <a:normAutofit/>
          </a:bodyPr>
          <a:lstStyle/>
          <a:p>
            <a:r>
              <a:rPr lang="en-US" dirty="0">
                <a:latin typeface="Bahnschrift SemiLight Condensed" panose="020B0502040204020203" pitchFamily="34" charset="0"/>
              </a:rPr>
              <a:t>A Light Dependent Resistor (</a:t>
            </a:r>
            <a:r>
              <a:rPr lang="en-US" b="1" dirty="0">
                <a:latin typeface="Bahnschrift SemiLight Condensed" panose="020B0502040204020203" pitchFamily="34" charset="0"/>
              </a:rPr>
              <a:t>LDR</a:t>
            </a:r>
            <a:r>
              <a:rPr lang="en-US" dirty="0">
                <a:latin typeface="Bahnschrift SemiLight Condensed" panose="020B0502040204020203" pitchFamily="34" charset="0"/>
              </a:rPr>
              <a:t>) or a photo resistor is a device whose resistivity is a </a:t>
            </a:r>
            <a:r>
              <a:rPr lang="en-US" b="1" dirty="0">
                <a:latin typeface="Bahnschrift SemiLight Condensed" panose="020B0502040204020203" pitchFamily="34" charset="0"/>
              </a:rPr>
              <a:t>function</a:t>
            </a:r>
            <a:r>
              <a:rPr lang="en-US" dirty="0">
                <a:latin typeface="Bahnschrift SemiLight Condensed" panose="020B0502040204020203" pitchFamily="34" charset="0"/>
              </a:rPr>
              <a:t> of </a:t>
            </a:r>
            <a:r>
              <a:rPr lang="en-US" b="1" dirty="0">
                <a:latin typeface="Bahnschrift SemiLight Condensed" panose="020B0502040204020203" pitchFamily="34" charset="0"/>
              </a:rPr>
              <a:t>the</a:t>
            </a:r>
            <a:r>
              <a:rPr lang="en-US" dirty="0">
                <a:latin typeface="Bahnschrift SemiLight Condensed" panose="020B0502040204020203" pitchFamily="34" charset="0"/>
              </a:rPr>
              <a:t> incident electromagnetic radiation. Hence, they are light sensitive devices.</a:t>
            </a:r>
          </a:p>
          <a:p>
            <a:r>
              <a:rPr lang="en-US" dirty="0">
                <a:latin typeface="Bahnschrift SemiLight Condensed" panose="020B0502040204020203" pitchFamily="34" charset="0"/>
              </a:rPr>
              <a:t>A </a:t>
            </a:r>
            <a:r>
              <a:rPr lang="en-US" b="1" dirty="0">
                <a:latin typeface="Bahnschrift SemiLight Condensed" panose="020B0502040204020203" pitchFamily="34" charset="0"/>
              </a:rPr>
              <a:t>light dependent resistor</a:t>
            </a:r>
            <a:r>
              <a:rPr lang="en-US" dirty="0">
                <a:latin typeface="Bahnschrift SemiLight Condensed" panose="020B0502040204020203" pitchFamily="34" charset="0"/>
              </a:rPr>
              <a:t> works on the principle of photo conductivity</a:t>
            </a:r>
          </a:p>
          <a:p>
            <a:r>
              <a:rPr lang="en-US" dirty="0">
                <a:latin typeface="Bahnschrift SemiLight Condensed" panose="020B0502040204020203" pitchFamily="34" charset="0"/>
              </a:rPr>
              <a:t>LDR’s are light dependent devices whose resistance is decreased when light falls on them and that is increased in the dark. When a </a:t>
            </a:r>
            <a:r>
              <a:rPr lang="en-US" b="1" dirty="0">
                <a:latin typeface="Bahnschrift SemiLight Condensed" panose="020B0502040204020203" pitchFamily="34" charset="0"/>
              </a:rPr>
              <a:t>light dependent resistor</a:t>
            </a:r>
            <a:r>
              <a:rPr lang="en-US" dirty="0">
                <a:latin typeface="Bahnschrift SemiLight Condensed" panose="020B0502040204020203" pitchFamily="34" charset="0"/>
              </a:rPr>
              <a:t> is kept in dark, its resistance is very high. This resistance is called as dark resistance. </a:t>
            </a:r>
          </a:p>
        </p:txBody>
      </p:sp>
      <p:pic>
        <p:nvPicPr>
          <p:cNvPr id="5" name="Picture 4">
            <a:extLst>
              <a:ext uri="{FF2B5EF4-FFF2-40B4-BE49-F238E27FC236}">
                <a16:creationId xmlns:a16="http://schemas.microsoft.com/office/drawing/2014/main" id="{1532C51A-8694-4B9F-9F05-7DB281C9398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527336" y="4421079"/>
            <a:ext cx="2540000" cy="1591815"/>
          </a:xfrm>
          <a:prstGeom prst="rect">
            <a:avLst/>
          </a:prstGeom>
        </p:spPr>
      </p:pic>
      <p:sp>
        <p:nvSpPr>
          <p:cNvPr id="6" name="TextBox 5">
            <a:extLst>
              <a:ext uri="{FF2B5EF4-FFF2-40B4-BE49-F238E27FC236}">
                <a16:creationId xmlns:a16="http://schemas.microsoft.com/office/drawing/2014/main" id="{4AA55CEC-F17F-47AA-9DF8-90D9B067FAE9}"/>
              </a:ext>
            </a:extLst>
          </p:cNvPr>
          <p:cNvSpPr txBox="1"/>
          <p:nvPr/>
        </p:nvSpPr>
        <p:spPr>
          <a:xfrm>
            <a:off x="5527336" y="6794130"/>
            <a:ext cx="2540000" cy="369332"/>
          </a:xfrm>
          <a:prstGeom prst="rect">
            <a:avLst/>
          </a:prstGeom>
          <a:noFill/>
        </p:spPr>
        <p:txBody>
          <a:bodyPr wrap="square" rtlCol="0">
            <a:spAutoFit/>
          </a:bodyPr>
          <a:lstStyle/>
          <a:p>
            <a:r>
              <a:rPr lang="en-IN" sz="900">
                <a:hlinkClick r:id="rId3" tooltip="https://commons.wikimedia.org/wiki/File:LDR-gs-2012.jpg"/>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419875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7AAA4F-3AA2-474E-B3C9-0F7CA3C3BC03}"/>
              </a:ext>
            </a:extLst>
          </p:cNvPr>
          <p:cNvSpPr>
            <a:spLocks noGrp="1"/>
          </p:cNvSpPr>
          <p:nvPr>
            <p:ph idx="1"/>
          </p:nvPr>
        </p:nvSpPr>
        <p:spPr>
          <a:xfrm>
            <a:off x="320576" y="1358283"/>
            <a:ext cx="9730258" cy="5499717"/>
          </a:xfrm>
        </p:spPr>
        <p:txBody>
          <a:bodyPr>
            <a:normAutofit fontScale="62500" lnSpcReduction="20000"/>
          </a:bodyPr>
          <a:lstStyle/>
          <a:p>
            <a:pPr marL="0" indent="0">
              <a:buNone/>
            </a:pPr>
            <a:r>
              <a:rPr lang="en-US" sz="3200" dirty="0">
                <a:latin typeface="Bahnschrift SemiLight Condensed" panose="020B0502040204020203" pitchFamily="34" charset="0"/>
              </a:rPr>
              <a:t>The </a:t>
            </a:r>
            <a:r>
              <a:rPr lang="en-US" sz="3200" b="1" dirty="0">
                <a:latin typeface="Bahnschrift SemiLight Condensed" panose="020B0502040204020203" pitchFamily="34" charset="0"/>
              </a:rPr>
              <a:t>DHT11 </a:t>
            </a:r>
            <a:r>
              <a:rPr lang="en-US" sz="3200" dirty="0">
                <a:latin typeface="Bahnschrift SemiLight Condensed" panose="020B0502040204020203" pitchFamily="34" charset="0"/>
              </a:rPr>
              <a:t>is a commonly used </a:t>
            </a:r>
            <a:r>
              <a:rPr lang="en-US" sz="3200" b="1" dirty="0">
                <a:latin typeface="Bahnschrift SemiLight Condensed" panose="020B0502040204020203" pitchFamily="34" charset="0"/>
              </a:rPr>
              <a:t>Temperature and humidity sensor.</a:t>
            </a:r>
            <a:r>
              <a:rPr lang="en-US" sz="3200" dirty="0">
                <a:latin typeface="Bahnschrift SemiLight Condensed" panose="020B0502040204020203" pitchFamily="34" charset="0"/>
              </a:rPr>
              <a:t> The sensor comes with a dedicated NTC to measure temperature and an 8-bit microcontroller to output the values of temperature and humidity as serial data. </a:t>
            </a:r>
          </a:p>
          <a:p>
            <a:pPr marL="0" indent="0">
              <a:buNone/>
            </a:pPr>
            <a:r>
              <a:rPr lang="en-US" sz="3200" dirty="0">
                <a:latin typeface="Bahnschrift SemiLight Condensed" panose="020B0502040204020203" pitchFamily="34" charset="0"/>
              </a:rPr>
              <a:t> DHT11 Specifications:</a:t>
            </a:r>
          </a:p>
          <a:p>
            <a:r>
              <a:rPr lang="en-US" sz="3200" dirty="0">
                <a:latin typeface="Bahnschrift SemiLight Condensed" panose="020B0502040204020203" pitchFamily="34" charset="0"/>
              </a:rPr>
              <a:t>Operating Voltage: 3.5V to 5.5V</a:t>
            </a:r>
          </a:p>
          <a:p>
            <a:r>
              <a:rPr lang="en-US" sz="3200" dirty="0">
                <a:latin typeface="Bahnschrift SemiLight Condensed" panose="020B0502040204020203" pitchFamily="34" charset="0"/>
              </a:rPr>
              <a:t>Operating current: 0.3mA (measuring) 60uA (standby)</a:t>
            </a:r>
          </a:p>
          <a:p>
            <a:r>
              <a:rPr lang="en-US" sz="3200" dirty="0">
                <a:latin typeface="Bahnschrift SemiLight Condensed" panose="020B0502040204020203" pitchFamily="34" charset="0"/>
              </a:rPr>
              <a:t>Output: Serial data</a:t>
            </a:r>
          </a:p>
          <a:p>
            <a:r>
              <a:rPr lang="en-US" sz="3200" dirty="0">
                <a:latin typeface="Bahnschrift SemiLight Condensed" panose="020B0502040204020203" pitchFamily="34" charset="0"/>
              </a:rPr>
              <a:t>Temperature Range: 0°C to 50°C</a:t>
            </a:r>
          </a:p>
          <a:p>
            <a:r>
              <a:rPr lang="en-US" sz="3200" dirty="0">
                <a:latin typeface="Bahnschrift SemiLight Condensed" panose="020B0502040204020203" pitchFamily="34" charset="0"/>
              </a:rPr>
              <a:t>Humidity Range: 20% to 90%</a:t>
            </a:r>
          </a:p>
          <a:p>
            <a:r>
              <a:rPr lang="en-US" sz="3200" dirty="0">
                <a:latin typeface="Bahnschrift SemiLight Condensed" panose="020B0502040204020203" pitchFamily="34" charset="0"/>
              </a:rPr>
              <a:t>Resolution: Temperature and Humidity both are 16-bit</a:t>
            </a:r>
          </a:p>
          <a:p>
            <a:r>
              <a:rPr lang="en-US" sz="3200" dirty="0">
                <a:latin typeface="Bahnschrift SemiLight Condensed" panose="020B0502040204020203" pitchFamily="34" charset="0"/>
              </a:rPr>
              <a:t>Accuracy: ±1°C and ±1%</a:t>
            </a:r>
          </a:p>
          <a:p>
            <a:pPr marL="0" indent="0">
              <a:buNone/>
            </a:pPr>
            <a:r>
              <a:rPr lang="en-US" sz="3200" dirty="0">
                <a:latin typeface="Bahnschrift SemiLight Condensed" panose="020B0502040204020203" pitchFamily="34" charset="0"/>
              </a:rPr>
              <a:t>Working Principle:</a:t>
            </a:r>
          </a:p>
          <a:p>
            <a:r>
              <a:rPr lang="en-US" sz="3200" dirty="0">
                <a:latin typeface="Bahnschrift SemiLight Condensed" panose="020B0502040204020203" pitchFamily="34" charset="0"/>
              </a:rPr>
              <a:t>Communication process can be separated into three stages</a:t>
            </a:r>
          </a:p>
          <a:p>
            <a:r>
              <a:rPr lang="en-US" sz="3200" dirty="0">
                <a:latin typeface="Bahnschrift SemiLight Condensed" panose="020B0502040204020203" pitchFamily="34" charset="0"/>
              </a:rPr>
              <a:t>1. Request</a:t>
            </a:r>
          </a:p>
          <a:p>
            <a:r>
              <a:rPr lang="en-US" sz="3200" dirty="0">
                <a:latin typeface="Bahnschrift SemiLight Condensed" panose="020B0502040204020203" pitchFamily="34" charset="0"/>
              </a:rPr>
              <a:t>2. Response</a:t>
            </a:r>
          </a:p>
          <a:p>
            <a:r>
              <a:rPr lang="en-US" sz="3200" dirty="0">
                <a:latin typeface="Bahnschrift SemiLight Condensed" panose="020B0502040204020203" pitchFamily="34" charset="0"/>
              </a:rPr>
              <a:t>3. Data processing</a:t>
            </a:r>
          </a:p>
          <a:p>
            <a:endParaRPr lang="en-IN" dirty="0"/>
          </a:p>
        </p:txBody>
      </p:sp>
      <p:sp>
        <p:nvSpPr>
          <p:cNvPr id="5" name="Title 4">
            <a:extLst>
              <a:ext uri="{FF2B5EF4-FFF2-40B4-BE49-F238E27FC236}">
                <a16:creationId xmlns:a16="http://schemas.microsoft.com/office/drawing/2014/main" id="{2E825045-E37E-4857-98F3-1FAD01207D7D}"/>
              </a:ext>
            </a:extLst>
          </p:cNvPr>
          <p:cNvSpPr>
            <a:spLocks noGrp="1"/>
          </p:cNvSpPr>
          <p:nvPr>
            <p:ph type="title"/>
          </p:nvPr>
        </p:nvSpPr>
        <p:spPr>
          <a:xfrm>
            <a:off x="646111" y="124288"/>
            <a:ext cx="9404723" cy="1296140"/>
          </a:xfrm>
        </p:spPr>
        <p:txBody>
          <a:bodyPr/>
          <a:lstStyle/>
          <a:p>
            <a:pPr algn="ctr"/>
            <a:r>
              <a:rPr lang="en-US" sz="4000" dirty="0">
                <a:solidFill>
                  <a:schemeClr val="accent3">
                    <a:lumMod val="60000"/>
                    <a:lumOff val="40000"/>
                  </a:schemeClr>
                </a:solidFill>
              </a:rPr>
              <a:t>Digital Temperature and</a:t>
            </a:r>
            <a:br>
              <a:rPr lang="en-US" sz="4000" dirty="0">
                <a:solidFill>
                  <a:schemeClr val="accent3">
                    <a:lumMod val="60000"/>
                    <a:lumOff val="40000"/>
                  </a:schemeClr>
                </a:solidFill>
              </a:rPr>
            </a:br>
            <a:r>
              <a:rPr lang="en-US" sz="4000" dirty="0">
                <a:solidFill>
                  <a:schemeClr val="accent3">
                    <a:lumMod val="60000"/>
                    <a:lumOff val="40000"/>
                  </a:schemeClr>
                </a:solidFill>
              </a:rPr>
              <a:t>Humidity sensor</a:t>
            </a:r>
            <a:r>
              <a:rPr lang="en-US" sz="4000" dirty="0">
                <a:solidFill>
                  <a:schemeClr val="accent3">
                    <a:lumMod val="60000"/>
                    <a:lumOff val="40000"/>
                  </a:schemeClr>
                </a:solidFill>
                <a:latin typeface="Bahnschrift SemiLight Condensed" panose="020B0502040204020203" pitchFamily="34" charset="0"/>
              </a:rPr>
              <a:t>.(DHT 11)</a:t>
            </a:r>
            <a:endParaRPr lang="en-IN" sz="4000" dirty="0">
              <a:solidFill>
                <a:schemeClr val="accent3">
                  <a:lumMod val="60000"/>
                  <a:lumOff val="40000"/>
                </a:schemeClr>
              </a:solidFill>
              <a:latin typeface="Bahnschrift SemiLight Condensed" panose="020B0502040204020203" pitchFamily="34" charset="0"/>
            </a:endParaRPr>
          </a:p>
        </p:txBody>
      </p:sp>
      <p:pic>
        <p:nvPicPr>
          <p:cNvPr id="9" name="Picture 8">
            <a:extLst>
              <a:ext uri="{FF2B5EF4-FFF2-40B4-BE49-F238E27FC236}">
                <a16:creationId xmlns:a16="http://schemas.microsoft.com/office/drawing/2014/main" id="{C1473777-BA3F-42B3-A824-6C4752279035}"/>
              </a:ext>
            </a:extLst>
          </p:cNvPr>
          <p:cNvPicPr>
            <a:picLocks noChangeAspect="1"/>
          </p:cNvPicPr>
          <p:nvPr/>
        </p:nvPicPr>
        <p:blipFill>
          <a:blip r:embed="rId2"/>
          <a:stretch>
            <a:fillRect/>
          </a:stretch>
        </p:blipFill>
        <p:spPr>
          <a:xfrm>
            <a:off x="5709516" y="2654423"/>
            <a:ext cx="5822234" cy="2485748"/>
          </a:xfrm>
          <a:prstGeom prst="rect">
            <a:avLst/>
          </a:prstGeom>
        </p:spPr>
      </p:pic>
    </p:spTree>
    <p:extLst>
      <p:ext uri="{BB962C8B-B14F-4D97-AF65-F5344CB8AC3E}">
        <p14:creationId xmlns:p14="http://schemas.microsoft.com/office/powerpoint/2010/main" val="1244708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C2FAC-A4ED-4F8D-8517-AAF35A7CA559}"/>
              </a:ext>
            </a:extLst>
          </p:cNvPr>
          <p:cNvSpPr>
            <a:spLocks noGrp="1"/>
          </p:cNvSpPr>
          <p:nvPr>
            <p:ph type="title"/>
          </p:nvPr>
        </p:nvSpPr>
        <p:spPr>
          <a:xfrm>
            <a:off x="646111" y="452718"/>
            <a:ext cx="9785151" cy="845730"/>
          </a:xfrm>
        </p:spPr>
        <p:txBody>
          <a:bodyPr/>
          <a:lstStyle/>
          <a:p>
            <a:pPr algn="ctr"/>
            <a:r>
              <a:rPr lang="en-IN" sz="4000" dirty="0">
                <a:solidFill>
                  <a:schemeClr val="accent3">
                    <a:lumMod val="60000"/>
                    <a:lumOff val="40000"/>
                  </a:schemeClr>
                </a:solidFill>
                <a:latin typeface="Bahnschrift SemiLight Condensed" panose="020B0502040204020203" pitchFamily="34" charset="0"/>
              </a:rPr>
              <a:t>YL-38 Soil Moisture Sensor</a:t>
            </a:r>
            <a:br>
              <a:rPr lang="en-IN" sz="4000" dirty="0">
                <a:solidFill>
                  <a:schemeClr val="accent3">
                    <a:lumMod val="60000"/>
                    <a:lumOff val="40000"/>
                  </a:schemeClr>
                </a:solidFill>
                <a:latin typeface="Bahnschrift SemiLight Condensed" panose="020B0502040204020203" pitchFamily="34" charset="0"/>
              </a:rPr>
            </a:br>
            <a:endParaRPr lang="en-IN" sz="4000" dirty="0">
              <a:solidFill>
                <a:schemeClr val="accent3">
                  <a:lumMod val="60000"/>
                  <a:lumOff val="40000"/>
                </a:schemeClr>
              </a:solidFill>
              <a:latin typeface="Bahnschrift SemiLight Condensed" panose="020B0502040204020203" pitchFamily="34" charset="0"/>
            </a:endParaRPr>
          </a:p>
        </p:txBody>
      </p:sp>
      <p:sp>
        <p:nvSpPr>
          <p:cNvPr id="3" name="Content Placeholder 2">
            <a:extLst>
              <a:ext uri="{FF2B5EF4-FFF2-40B4-BE49-F238E27FC236}">
                <a16:creationId xmlns:a16="http://schemas.microsoft.com/office/drawing/2014/main" id="{A020A2E0-F5DA-4907-B565-0DF9A899D013}"/>
              </a:ext>
            </a:extLst>
          </p:cNvPr>
          <p:cNvSpPr>
            <a:spLocks noGrp="1"/>
          </p:cNvSpPr>
          <p:nvPr>
            <p:ph idx="1"/>
          </p:nvPr>
        </p:nvSpPr>
        <p:spPr>
          <a:xfrm>
            <a:off x="292609" y="1719072"/>
            <a:ext cx="9404724" cy="4529327"/>
          </a:xfrm>
        </p:spPr>
        <p:txBody>
          <a:bodyPr>
            <a:normAutofit fontScale="25000" lnSpcReduction="20000"/>
          </a:bodyPr>
          <a:lstStyle/>
          <a:p>
            <a:r>
              <a:rPr lang="en-US" sz="8000" dirty="0">
                <a:latin typeface="Bahnschrift SemiLight Condensed" panose="020B0502040204020203" pitchFamily="34" charset="0"/>
              </a:rPr>
              <a:t>This sensor measures the volumetric content of water inside the soil and gives us the moisture level as output. </a:t>
            </a:r>
          </a:p>
          <a:p>
            <a:pPr marL="0" indent="0">
              <a:buNone/>
            </a:pPr>
            <a:r>
              <a:rPr lang="en-IN" sz="8000" b="1" dirty="0">
                <a:latin typeface="Bahnschrift SemiLight Condensed" panose="020B0502040204020203" pitchFamily="34" charset="0"/>
              </a:rPr>
              <a:t>Working of Sensor :</a:t>
            </a:r>
          </a:p>
          <a:p>
            <a:r>
              <a:rPr lang="en-US" sz="8000" dirty="0">
                <a:latin typeface="Bahnschrift SemiLight Condensed" panose="020B0502040204020203" pitchFamily="34" charset="0"/>
              </a:rPr>
              <a:t>When there is more water, the soil will conduct more electricity which means that there will be less resistance. Therefore, the moisture level will be higher. Dry soil conducts electricity poorly, so when there will be less water, then the soil will conduct less electricity which means that there will be more resistance. Therefore, the moisture level will be lower.</a:t>
            </a:r>
          </a:p>
          <a:p>
            <a:pPr marL="0" indent="0">
              <a:buNone/>
            </a:pPr>
            <a:r>
              <a:rPr lang="en-US" sz="8000" b="1" dirty="0">
                <a:latin typeface="Bahnschrift SemiLight Condensed" panose="020B0502040204020203" pitchFamily="34" charset="0"/>
              </a:rPr>
              <a:t>Specifications:</a:t>
            </a:r>
            <a:endParaRPr lang="en-US" sz="8000" dirty="0">
              <a:latin typeface="Bahnschrift SemiLight Condensed" panose="020B0502040204020203" pitchFamily="34" charset="0"/>
            </a:endParaRPr>
          </a:p>
          <a:p>
            <a:r>
              <a:rPr lang="en-US" sz="8000" b="1" dirty="0">
                <a:latin typeface="Bahnschrift SemiLight Condensed" panose="020B0502040204020203" pitchFamily="34" charset="0"/>
              </a:rPr>
              <a:t>Operating voltage:</a:t>
            </a:r>
            <a:r>
              <a:rPr lang="en-US" sz="8000" dirty="0">
                <a:latin typeface="Bahnschrift SemiLight Condensed" panose="020B0502040204020203" pitchFamily="34" charset="0"/>
              </a:rPr>
              <a:t> DC 3.3V - 5V</a:t>
            </a:r>
          </a:p>
          <a:p>
            <a:r>
              <a:rPr lang="en-US" sz="8000" b="1" dirty="0">
                <a:latin typeface="Bahnschrift SemiLight Condensed" panose="020B0502040204020203" pitchFamily="34" charset="0"/>
              </a:rPr>
              <a:t>Output voltage signal:</a:t>
            </a:r>
            <a:r>
              <a:rPr lang="en-US" sz="8000" dirty="0">
                <a:latin typeface="Bahnschrift SemiLight Condensed" panose="020B0502040204020203" pitchFamily="34" charset="0"/>
              </a:rPr>
              <a:t> 0 ~ 4.2V</a:t>
            </a:r>
          </a:p>
          <a:p>
            <a:r>
              <a:rPr lang="en-US" sz="8000" b="1" dirty="0">
                <a:latin typeface="Bahnschrift SemiLight Condensed" panose="020B0502040204020203" pitchFamily="34" charset="0"/>
              </a:rPr>
              <a:t>Current:</a:t>
            </a:r>
            <a:r>
              <a:rPr lang="en-US" sz="8000" dirty="0">
                <a:latin typeface="Bahnschrift SemiLight Condensed" panose="020B0502040204020203" pitchFamily="34" charset="0"/>
              </a:rPr>
              <a:t> 35mA</a:t>
            </a:r>
          </a:p>
          <a:p>
            <a:r>
              <a:rPr lang="en-US" sz="8000" b="1" dirty="0">
                <a:latin typeface="Bahnschrift SemiLight Condensed" panose="020B0502040204020203" pitchFamily="34" charset="0"/>
              </a:rPr>
              <a:t>LED:</a:t>
            </a:r>
            <a:r>
              <a:rPr lang="en-US" sz="8000" dirty="0">
                <a:latin typeface="Bahnschrift SemiLight Condensed" panose="020B0502040204020203" pitchFamily="34" charset="0"/>
              </a:rPr>
              <a:t> Power indicator (Red) and Digital switching output indicator (Green)</a:t>
            </a:r>
          </a:p>
          <a:p>
            <a:pPr marL="0" indent="0">
              <a:buNone/>
            </a:pPr>
            <a:br>
              <a:rPr lang="en-US" sz="6200" dirty="0">
                <a:latin typeface="Bahnschrift SemiLight Condensed" panose="020B0502040204020203" pitchFamily="34" charset="0"/>
              </a:rPr>
            </a:br>
            <a:endParaRPr lang="en-IN" sz="6200" b="1" dirty="0">
              <a:latin typeface="Bahnschrift SemiLight Condensed" panose="020B0502040204020203" pitchFamily="34" charset="0"/>
            </a:endParaRPr>
          </a:p>
          <a:p>
            <a:endParaRPr lang="en-IN" dirty="0"/>
          </a:p>
        </p:txBody>
      </p:sp>
      <p:pic>
        <p:nvPicPr>
          <p:cNvPr id="9" name="Picture 8">
            <a:extLst>
              <a:ext uri="{FF2B5EF4-FFF2-40B4-BE49-F238E27FC236}">
                <a16:creationId xmlns:a16="http://schemas.microsoft.com/office/drawing/2014/main" id="{5975532F-0674-441F-A740-9F30B3778A64}"/>
              </a:ext>
            </a:extLst>
          </p:cNvPr>
          <p:cNvPicPr>
            <a:picLocks noChangeAspect="1"/>
          </p:cNvPicPr>
          <p:nvPr/>
        </p:nvPicPr>
        <p:blipFill>
          <a:blip r:embed="rId2"/>
          <a:stretch>
            <a:fillRect/>
          </a:stretch>
        </p:blipFill>
        <p:spPr>
          <a:xfrm>
            <a:off x="7159753" y="3538728"/>
            <a:ext cx="4901184" cy="2709671"/>
          </a:xfrm>
          <a:prstGeom prst="rect">
            <a:avLst/>
          </a:prstGeom>
        </p:spPr>
      </p:pic>
    </p:spTree>
    <p:extLst>
      <p:ext uri="{BB962C8B-B14F-4D97-AF65-F5344CB8AC3E}">
        <p14:creationId xmlns:p14="http://schemas.microsoft.com/office/powerpoint/2010/main" val="1690666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AFB70-4BB2-4E9F-B0BF-0FD7728717B9}"/>
              </a:ext>
            </a:extLst>
          </p:cNvPr>
          <p:cNvSpPr>
            <a:spLocks noGrp="1"/>
          </p:cNvSpPr>
          <p:nvPr>
            <p:ph type="title"/>
          </p:nvPr>
        </p:nvSpPr>
        <p:spPr>
          <a:xfrm>
            <a:off x="646111" y="452718"/>
            <a:ext cx="9404723" cy="603725"/>
          </a:xfrm>
        </p:spPr>
        <p:txBody>
          <a:bodyPr/>
          <a:lstStyle/>
          <a:p>
            <a:pPr algn="ctr"/>
            <a:r>
              <a:rPr lang="en-IN" sz="4000" dirty="0">
                <a:solidFill>
                  <a:schemeClr val="accent3">
                    <a:lumMod val="60000"/>
                    <a:lumOff val="40000"/>
                  </a:schemeClr>
                </a:solidFill>
                <a:latin typeface="Bahnschrift SemiLight Condensed" panose="020B0502040204020203" pitchFamily="34" charset="0"/>
              </a:rPr>
              <a:t>Submersible Mini Water Pump</a:t>
            </a:r>
          </a:p>
        </p:txBody>
      </p:sp>
      <p:sp>
        <p:nvSpPr>
          <p:cNvPr id="3" name="Content Placeholder 2">
            <a:extLst>
              <a:ext uri="{FF2B5EF4-FFF2-40B4-BE49-F238E27FC236}">
                <a16:creationId xmlns:a16="http://schemas.microsoft.com/office/drawing/2014/main" id="{426EF7A9-E343-4AEA-9980-958D891ED91C}"/>
              </a:ext>
            </a:extLst>
          </p:cNvPr>
          <p:cNvSpPr>
            <a:spLocks noGrp="1"/>
          </p:cNvSpPr>
          <p:nvPr>
            <p:ph idx="1"/>
          </p:nvPr>
        </p:nvSpPr>
        <p:spPr>
          <a:xfrm>
            <a:off x="390618" y="1606858"/>
            <a:ext cx="9659236" cy="5149049"/>
          </a:xfrm>
        </p:spPr>
        <p:txBody>
          <a:bodyPr>
            <a:normAutofit fontScale="40000" lnSpcReduction="20000"/>
          </a:bodyPr>
          <a:lstStyle/>
          <a:p>
            <a:r>
              <a:rPr lang="en-IN" sz="5000" dirty="0">
                <a:latin typeface="Bahnschrift SemiLight Condensed" panose="020B0502040204020203" pitchFamily="34" charset="0"/>
              </a:rPr>
              <a:t>Micro DC 3-6V Micro Submersible Pump Mini water pump For Fountain Garden Mini water circulation System</a:t>
            </a:r>
          </a:p>
          <a:p>
            <a:r>
              <a:rPr lang="en-IN" sz="5000" dirty="0">
                <a:latin typeface="Bahnschrift SemiLight Condensed" panose="020B0502040204020203" pitchFamily="34" charset="0"/>
              </a:rPr>
              <a:t>Working Principle:</a:t>
            </a:r>
          </a:p>
          <a:p>
            <a:pPr marL="0" indent="0">
              <a:buNone/>
            </a:pPr>
            <a:r>
              <a:rPr lang="en-US" sz="5000" dirty="0">
                <a:latin typeface="Bahnschrift SemiLight Condensed" panose="020B0502040204020203" pitchFamily="34" charset="0"/>
              </a:rPr>
              <a:t>               The main principal behind the </a:t>
            </a:r>
            <a:r>
              <a:rPr lang="en-US" sz="5000" b="1" dirty="0">
                <a:latin typeface="Bahnschrift SemiLight Condensed" panose="020B0502040204020203" pitchFamily="34" charset="0"/>
              </a:rPr>
              <a:t>working</a:t>
            </a:r>
            <a:r>
              <a:rPr lang="en-US" sz="5000" dirty="0">
                <a:latin typeface="Bahnschrift SemiLight Condensed" panose="020B0502040204020203" pitchFamily="34" charset="0"/>
              </a:rPr>
              <a:t> of is the conversion of energy into mechanical energy and using it for providing the  required pressure for </a:t>
            </a:r>
            <a:r>
              <a:rPr lang="en-US" sz="5000" b="1" dirty="0">
                <a:latin typeface="Bahnschrift SemiLight Condensed" panose="020B0502040204020203" pitchFamily="34" charset="0"/>
              </a:rPr>
              <a:t>pumping</a:t>
            </a:r>
            <a:r>
              <a:rPr lang="en-US" sz="5000" dirty="0">
                <a:latin typeface="Bahnschrift SemiLight Condensed" panose="020B0502040204020203" pitchFamily="34" charset="0"/>
              </a:rPr>
              <a:t> the </a:t>
            </a:r>
            <a:r>
              <a:rPr lang="en-US" sz="5000" b="1" dirty="0">
                <a:latin typeface="Bahnschrift SemiLight Condensed" panose="020B0502040204020203" pitchFamily="34" charset="0"/>
              </a:rPr>
              <a:t>water</a:t>
            </a:r>
            <a:r>
              <a:rPr lang="en-US" sz="5000" dirty="0">
                <a:latin typeface="Bahnschrift SemiLight Condensed" panose="020B0502040204020203" pitchFamily="34" charset="0"/>
              </a:rPr>
              <a:t>.</a:t>
            </a:r>
            <a:endParaRPr lang="en-IN" sz="5000" dirty="0">
              <a:latin typeface="Bahnschrift SemiLight Condensed" panose="020B0502040204020203" pitchFamily="34" charset="0"/>
            </a:endParaRPr>
          </a:p>
          <a:p>
            <a:pPr marL="0" indent="0">
              <a:buNone/>
            </a:pPr>
            <a:r>
              <a:rPr lang="en-IN" sz="5000" b="1" dirty="0">
                <a:latin typeface="Bahnschrift SemiLight Condensed" panose="020B0502040204020203" pitchFamily="34" charset="0"/>
              </a:rPr>
              <a:t>Specifications:-</a:t>
            </a:r>
            <a:endParaRPr lang="en-IN" sz="5000" dirty="0">
              <a:latin typeface="Bahnschrift SemiLight Condensed" panose="020B0502040204020203" pitchFamily="34" charset="0"/>
            </a:endParaRPr>
          </a:p>
          <a:p>
            <a:r>
              <a:rPr lang="en-IN" sz="5000" dirty="0">
                <a:latin typeface="Bahnschrift SemiLight Condensed" panose="020B0502040204020203" pitchFamily="34" charset="0"/>
              </a:rPr>
              <a:t>Operating Voltage : 3 ~ 6V</a:t>
            </a:r>
          </a:p>
          <a:p>
            <a:r>
              <a:rPr lang="en-IN" sz="5000" dirty="0">
                <a:latin typeface="Bahnschrift SemiLight Condensed" panose="020B0502040204020203" pitchFamily="34" charset="0"/>
              </a:rPr>
              <a:t>Operating Current : 130 ~ 220mA</a:t>
            </a:r>
          </a:p>
          <a:p>
            <a:r>
              <a:rPr lang="en-IN" sz="5000" dirty="0">
                <a:latin typeface="Bahnschrift SemiLight Condensed" panose="020B0502040204020203" pitchFamily="34" charset="0"/>
              </a:rPr>
              <a:t>Flow Rate : 80 ~ 120 L/H</a:t>
            </a:r>
          </a:p>
          <a:p>
            <a:r>
              <a:rPr lang="en-IN" sz="5000" dirty="0">
                <a:latin typeface="Bahnschrift SemiLight Condensed" panose="020B0502040204020203" pitchFamily="34" charset="0"/>
              </a:rPr>
              <a:t>Maximum Lift : 40 ~ 110 mm</a:t>
            </a:r>
          </a:p>
          <a:p>
            <a:r>
              <a:rPr lang="en-IN" sz="5000" dirty="0">
                <a:latin typeface="Bahnschrift SemiLight Condensed" panose="020B0502040204020203" pitchFamily="34" charset="0"/>
              </a:rPr>
              <a:t>Continuous Working Life : 500 hours</a:t>
            </a:r>
            <a:r>
              <a:rPr lang="en-US" dirty="0"/>
              <a:t> </a:t>
            </a:r>
            <a:r>
              <a:rPr lang="en-IN" sz="5000" dirty="0">
                <a:latin typeface="Bahnschrift SemiLight Condensed" panose="020B0502040204020203" pitchFamily="34" charset="0"/>
              </a:rPr>
              <a:t>Driving Mode : DC, Magnetic Driving</a:t>
            </a:r>
          </a:p>
          <a:p>
            <a:r>
              <a:rPr lang="en-IN" sz="5000" dirty="0">
                <a:latin typeface="Bahnschrift SemiLight Condensed" panose="020B0502040204020203" pitchFamily="34" charset="0"/>
              </a:rPr>
              <a:t>Material : Engineering Plastic</a:t>
            </a:r>
          </a:p>
          <a:p>
            <a:r>
              <a:rPr lang="en-IN" sz="5000" dirty="0">
                <a:latin typeface="Bahnschrift SemiLight Condensed" panose="020B0502040204020203" pitchFamily="34" charset="0"/>
              </a:rPr>
              <a:t>Outlet Outside Diameter : 7.5 mm</a:t>
            </a:r>
          </a:p>
          <a:p>
            <a:r>
              <a:rPr lang="en-IN" sz="5000" dirty="0">
                <a:latin typeface="Bahnschrift SemiLight Condensed" panose="020B0502040204020203" pitchFamily="34" charset="0"/>
              </a:rPr>
              <a:t>Outlet Inside Diameter : 5 mm</a:t>
            </a:r>
          </a:p>
          <a:p>
            <a:endParaRPr lang="en-IN" dirty="0"/>
          </a:p>
        </p:txBody>
      </p:sp>
      <p:pic>
        <p:nvPicPr>
          <p:cNvPr id="7" name="Picture 6">
            <a:extLst>
              <a:ext uri="{FF2B5EF4-FFF2-40B4-BE49-F238E27FC236}">
                <a16:creationId xmlns:a16="http://schemas.microsoft.com/office/drawing/2014/main" id="{BC1C588B-1A33-4EC0-ACB6-5AC411616A50}"/>
              </a:ext>
            </a:extLst>
          </p:cNvPr>
          <p:cNvPicPr>
            <a:picLocks noChangeAspect="1"/>
          </p:cNvPicPr>
          <p:nvPr/>
        </p:nvPicPr>
        <p:blipFill>
          <a:blip r:embed="rId2"/>
          <a:stretch>
            <a:fillRect/>
          </a:stretch>
        </p:blipFill>
        <p:spPr>
          <a:xfrm>
            <a:off x="7075669" y="2902831"/>
            <a:ext cx="4633978" cy="3416817"/>
          </a:xfrm>
          <a:prstGeom prst="rect">
            <a:avLst/>
          </a:prstGeom>
        </p:spPr>
      </p:pic>
    </p:spTree>
    <p:extLst>
      <p:ext uri="{BB962C8B-B14F-4D97-AF65-F5344CB8AC3E}">
        <p14:creationId xmlns:p14="http://schemas.microsoft.com/office/powerpoint/2010/main" val="427676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DDDE-4B63-42BB-955A-EA81D095CBD2}"/>
              </a:ext>
            </a:extLst>
          </p:cNvPr>
          <p:cNvSpPr>
            <a:spLocks noGrp="1"/>
          </p:cNvSpPr>
          <p:nvPr>
            <p:ph type="title"/>
          </p:nvPr>
        </p:nvSpPr>
        <p:spPr>
          <a:xfrm>
            <a:off x="1103312" y="479351"/>
            <a:ext cx="9404723" cy="1400530"/>
          </a:xfrm>
        </p:spPr>
        <p:txBody>
          <a:bodyPr/>
          <a:lstStyle/>
          <a:p>
            <a:pPr algn="ctr"/>
            <a:r>
              <a:rPr lang="en-IN" sz="4000" dirty="0">
                <a:solidFill>
                  <a:schemeClr val="accent3">
                    <a:lumMod val="60000"/>
                    <a:lumOff val="40000"/>
                  </a:schemeClr>
                </a:solidFill>
              </a:rPr>
              <a:t>WORKING OF THE PROTOTYPE</a:t>
            </a:r>
          </a:p>
        </p:txBody>
      </p:sp>
      <p:sp>
        <p:nvSpPr>
          <p:cNvPr id="3" name="Content Placeholder 2">
            <a:extLst>
              <a:ext uri="{FF2B5EF4-FFF2-40B4-BE49-F238E27FC236}">
                <a16:creationId xmlns:a16="http://schemas.microsoft.com/office/drawing/2014/main" id="{5FB8C9A8-0D7E-4894-83C9-27193827AF47}"/>
              </a:ext>
            </a:extLst>
          </p:cNvPr>
          <p:cNvSpPr>
            <a:spLocks noGrp="1"/>
          </p:cNvSpPr>
          <p:nvPr>
            <p:ph idx="1"/>
          </p:nvPr>
        </p:nvSpPr>
        <p:spPr>
          <a:xfrm>
            <a:off x="1103312" y="1340528"/>
            <a:ext cx="8946541" cy="5406501"/>
          </a:xfrm>
        </p:spPr>
        <p:txBody>
          <a:bodyPr>
            <a:normAutofit fontScale="92500" lnSpcReduction="20000"/>
          </a:bodyPr>
          <a:lstStyle/>
          <a:p>
            <a:r>
              <a:rPr lang="en-IN" dirty="0"/>
              <a:t>Arduino IDE was used to develop the code.</a:t>
            </a:r>
          </a:p>
          <a:p>
            <a:r>
              <a:rPr lang="en-IN" dirty="0"/>
              <a:t>The soil moisture, available natural light, temperature and humidity are detected using various sensors.</a:t>
            </a:r>
          </a:p>
          <a:p>
            <a:r>
              <a:rPr lang="en-IN" dirty="0"/>
              <a:t>This information is sent to the IBM Cloud which in turn sends it to </a:t>
            </a:r>
            <a:r>
              <a:rPr lang="en-IN" dirty="0" err="1"/>
              <a:t>NodeRED</a:t>
            </a:r>
            <a:r>
              <a:rPr lang="en-IN" dirty="0"/>
              <a:t>.</a:t>
            </a:r>
          </a:p>
          <a:p>
            <a:r>
              <a:rPr lang="en-IN" dirty="0"/>
              <a:t>The Node RED UI displays the information and gives 6 options- Light ON, Light OFF, Light Automatic, Sprinkler ON and Sprinkler OFF.</a:t>
            </a:r>
          </a:p>
          <a:p>
            <a:r>
              <a:rPr lang="en-IN" dirty="0"/>
              <a:t>Light ON , Light OFF, Sprinkler ON and Sprinkler OFF turn the respective components on or off indefinitely until another command is given.4</a:t>
            </a:r>
          </a:p>
          <a:p>
            <a:r>
              <a:rPr lang="en-IN" dirty="0"/>
              <a:t>Light Auto detects the available natural light using LDR and changes the intensity of the LED light accordingly, </a:t>
            </a:r>
            <a:r>
              <a:rPr lang="en-IN" dirty="0" err="1"/>
              <a:t>i.e</a:t>
            </a:r>
            <a:r>
              <a:rPr lang="en-IN" dirty="0"/>
              <a:t>, when more sunlight is available, the intensity of the LED is less and vice versa. However, since all the plants need darkness for 8 hours, when Light AUTO command is given, LED is turned off from 8:00PM to 4:00AM. </a:t>
            </a:r>
          </a:p>
          <a:p>
            <a:r>
              <a:rPr lang="en-IN" dirty="0"/>
              <a:t>Sprinkler Auto detects the soil moisture and when the moisture is less, it turns the sprinkler on. Else, the sprinkler is turned off.</a:t>
            </a:r>
          </a:p>
          <a:p>
            <a:r>
              <a:rPr lang="en-IN" dirty="0"/>
              <a:t>When the temperature or/and humidity exceed the maximum optimum limit, a text notification is sent to the registered mobile number using msg91 urging the owner to check the greenhouse.</a:t>
            </a:r>
          </a:p>
          <a:p>
            <a:endParaRPr lang="en-IN" dirty="0"/>
          </a:p>
        </p:txBody>
      </p:sp>
    </p:spTree>
    <p:extLst>
      <p:ext uri="{BB962C8B-B14F-4D97-AF65-F5344CB8AC3E}">
        <p14:creationId xmlns:p14="http://schemas.microsoft.com/office/powerpoint/2010/main" val="16853166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1359</TotalTime>
  <Words>475</Words>
  <Application>Microsoft Office PowerPoint</Application>
  <PresentationFormat>Widescreen</PresentationFormat>
  <Paragraphs>73</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Bahnschrift SemiLight Condensed</vt:lpstr>
      <vt:lpstr>Calibri</vt:lpstr>
      <vt:lpstr>Century Gothic</vt:lpstr>
      <vt:lpstr>Wingdings 3</vt:lpstr>
      <vt:lpstr>Ion</vt:lpstr>
      <vt:lpstr>Green House Monitoring &amp; Control System</vt:lpstr>
      <vt:lpstr>What is Greenhouse Monitoring?</vt:lpstr>
      <vt:lpstr>PowerPoint Presentation</vt:lpstr>
      <vt:lpstr>NODE MCU</vt:lpstr>
      <vt:lpstr>Light Dependent Resistor(LDR)</vt:lpstr>
      <vt:lpstr>Digital Temperature and Humidity sensor.(DHT 11)</vt:lpstr>
      <vt:lpstr>YL-38 Soil Moisture Sensor </vt:lpstr>
      <vt:lpstr>Submersible Mini Water Pump</vt:lpstr>
      <vt:lpstr>WORKING OF THE PROTOTYPE</vt:lpstr>
      <vt:lpstr>Benifits  of Green House Monitoring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House Monitoring &amp; Control System</dc:title>
  <dc:creator>sanjananitieassh@outlook.com</dc:creator>
  <cp:lastModifiedBy>sanjananitieassh@outlook.com</cp:lastModifiedBy>
  <cp:revision>22</cp:revision>
  <dcterms:created xsi:type="dcterms:W3CDTF">2019-06-21T07:12:01Z</dcterms:created>
  <dcterms:modified xsi:type="dcterms:W3CDTF">2019-06-22T05:57:01Z</dcterms:modified>
</cp:coreProperties>
</file>